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</p:sldIdLst>
  <p:sldSz cy="5143500" cx="9144000"/>
  <p:notesSz cx="6858000" cy="9144000"/>
  <p:embeddedFontLst>
    <p:embeddedFont>
      <p:font typeface="Roboto"/>
      <p:regular r:id="rId27"/>
      <p:bold r:id="rId28"/>
      <p:italic r:id="rId29"/>
      <p:boldItalic r:id="rId30"/>
    </p:embeddedFont>
    <p:embeddedFont>
      <p:font typeface="Old Standard TT"/>
      <p:regular r:id="rId31"/>
      <p:bold r:id="rId32"/>
      <p:italic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font" Target="fonts/Roboto-bold.fntdata"/><Relationship Id="rId27" Type="http://schemas.openxmlformats.org/officeDocument/2006/relationships/font" Target="fonts/Robot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Roboto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OldStandardTT-regular.fntdata"/><Relationship Id="rId30" Type="http://schemas.openxmlformats.org/officeDocument/2006/relationships/font" Target="fonts/Roboto-boldItalic.fntdata"/><Relationship Id="rId11" Type="http://schemas.openxmlformats.org/officeDocument/2006/relationships/slide" Target="slides/slide7.xml"/><Relationship Id="rId33" Type="http://schemas.openxmlformats.org/officeDocument/2006/relationships/font" Target="fonts/OldStandardTT-italic.fntdata"/><Relationship Id="rId10" Type="http://schemas.openxmlformats.org/officeDocument/2006/relationships/slide" Target="slides/slide6.xml"/><Relationship Id="rId32" Type="http://schemas.openxmlformats.org/officeDocument/2006/relationships/font" Target="fonts/OldStandardTT-bold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8ec93ec9c3_0_10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8ec93ec9c3_0_10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8ec93ec9c3_0_10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8ec93ec9c3_0_10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8ec93ec9c3_0_10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8ec93ec9c3_0_10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8ec93ec9c3_0_10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8ec93ec9c3_0_10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8ec93ec9c3_0_10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8ec93ec9c3_0_10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8ec93ec9c3_0_10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8ec93ec9c3_0_10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8ec93ec9c3_0_10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8ec93ec9c3_0_10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8ec93ec9c3_0_1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8ec93ec9c3_0_1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8ec93ec9c3_0_1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8ec93ec9c3_0_1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8ec93ec9c3_0_1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8ec93ec9c3_0_1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c41b62b79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c41b62b79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8ec93ec9c3_0_1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8ec93ec9c3_0_1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8ec93ec9c3_0_10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8ec93ec9c3_0_10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8c41b62b79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8c41b62b79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8c41b62b79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8c41b62b79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ec93ec9c3_0_9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ec93ec9c3_0_9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ec93ec9c3_0_10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ec93ec9c3_0_10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ec93ec9c3_0_10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8ec93ec9c3_0_10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8ec93ec9c3_0_10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8ec93ec9c3_0_10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8ec93ec9c3_0_10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8ec93ec9c3_0_10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8ec93ec9c3_0_10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8ec93ec9c3_0_10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s://en.wikipedia.org/wiki/Secularism" TargetMode="External"/><Relationship Id="rId4" Type="http://schemas.openxmlformats.org/officeDocument/2006/relationships/hyperlink" Target="http://www.rlall.in/" TargetMode="External"/><Relationship Id="rId5" Type="http://schemas.openxmlformats.org/officeDocument/2006/relationships/hyperlink" Target="http://www.journal.kfonline.org" TargetMode="External"/><Relationship Id="rId6" Type="http://schemas.openxmlformats.org/officeDocument/2006/relationships/hyperlink" Target="http://drive.google.com/file/d/1U_IHYGENcVqNLDL8RqMCSnBrK7lZLAeZ/view" TargetMode="External"/><Relationship Id="rId7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6000" y="126000"/>
            <a:ext cx="9012000" cy="15228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100">
                <a:solidFill>
                  <a:srgbClr val="000000"/>
                </a:solidFill>
              </a:rPr>
              <a:t>KNOWLEDGE AND CURRICULUM</a:t>
            </a:r>
            <a:endParaRPr b="1" sz="41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 u="sng">
                <a:solidFill>
                  <a:srgbClr val="000000"/>
                </a:solidFill>
              </a:rPr>
              <a:t>Unit IV - Nationalism, Universalism and Secularism </a:t>
            </a:r>
            <a:endParaRPr b="1" sz="2800" u="sng">
              <a:solidFill>
                <a:srgbClr val="000000"/>
              </a:solidFill>
            </a:endParaRPr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480185"/>
            <a:ext cx="8118600" cy="152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D9D9D9"/>
                </a:solidFill>
              </a:rPr>
              <a:t>Dr.V.Regina</a:t>
            </a:r>
            <a:endParaRPr b="1"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Principal ,Asst,Professor of Biological Science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CSI Bishop Newbigin College of Education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No.109, Dr.Radhakrishnan salai, Mylapore, Chennai - 600004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7800" y="3574825"/>
            <a:ext cx="1333500" cy="133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/>
          <p:nvPr/>
        </p:nvSpPr>
        <p:spPr>
          <a:xfrm>
            <a:off x="5607575" y="767150"/>
            <a:ext cx="2410200" cy="5016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JK’S Epistemology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" name="Google Shape;131;p22"/>
          <p:cNvSpPr txBox="1"/>
          <p:nvPr/>
        </p:nvSpPr>
        <p:spPr>
          <a:xfrm>
            <a:off x="5607575" y="1549100"/>
            <a:ext cx="2882400" cy="14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Logic thinking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Scientific knowledge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Collective knowledge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Individual knowledge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" name="Google Shape;132;p22"/>
          <p:cNvSpPr txBox="1"/>
          <p:nvPr/>
        </p:nvSpPr>
        <p:spPr>
          <a:xfrm>
            <a:off x="503625" y="739325"/>
            <a:ext cx="2807400" cy="5016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JK’s Principles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22"/>
          <p:cNvSpPr txBox="1"/>
          <p:nvPr/>
        </p:nvSpPr>
        <p:spPr>
          <a:xfrm>
            <a:off x="943950" y="133737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Discipline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Attention 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 of learning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Freedom and learning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competition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exam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report cards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Roboto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Freedom and </a:t>
            </a: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responsibility</a:t>
            </a:r>
            <a:r>
              <a:rPr lang="en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" name="Google Shape;134;p22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/>
          <p:nvPr/>
        </p:nvSpPr>
        <p:spPr>
          <a:xfrm>
            <a:off x="803650" y="203950"/>
            <a:ext cx="2807400" cy="3120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JK’S content and Curriculum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Google Shape;140;p23"/>
          <p:cNvSpPr txBox="1"/>
          <p:nvPr/>
        </p:nvSpPr>
        <p:spPr>
          <a:xfrm>
            <a:off x="999050" y="678500"/>
            <a:ext cx="2705400" cy="125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Curiosity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Working efficiency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Adequate opportunity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cultural prejudice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23"/>
          <p:cNvSpPr txBox="1"/>
          <p:nvPr/>
        </p:nvSpPr>
        <p:spPr>
          <a:xfrm>
            <a:off x="5661150" y="280175"/>
            <a:ext cx="2410200" cy="3120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Teacher’s Role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Google Shape;142;p23"/>
          <p:cNvSpPr txBox="1"/>
          <p:nvPr/>
        </p:nvSpPr>
        <p:spPr>
          <a:xfrm>
            <a:off x="5661150" y="839225"/>
            <a:ext cx="2410200" cy="27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Keen observer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True teacher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Tolerance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Cheerfulness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 pointedness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Confidence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Self control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Understanding child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Integrated education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" name="Google Shape;143;p23"/>
          <p:cNvSpPr txBox="1"/>
          <p:nvPr/>
        </p:nvSpPr>
        <p:spPr>
          <a:xfrm>
            <a:off x="803650" y="2311500"/>
            <a:ext cx="2807400" cy="5016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JK’S Dimension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4" name="Google Shape;144;p23"/>
          <p:cNvSpPr txBox="1"/>
          <p:nvPr/>
        </p:nvSpPr>
        <p:spPr>
          <a:xfrm>
            <a:off x="999050" y="287447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Creativity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Scientific mind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Spirituality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Vocational training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Understanding of environment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5" name="Google Shape;145;p23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/>
        </p:nvSpPr>
        <p:spPr>
          <a:xfrm>
            <a:off x="2915575" y="455250"/>
            <a:ext cx="3202500" cy="3483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JK</a:t>
            </a:r>
            <a:r>
              <a:rPr b="1"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’s method of teaching</a:t>
            </a:r>
            <a:endParaRPr b="1" sz="1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1" name="Google Shape;151;p24"/>
          <p:cNvSpPr txBox="1"/>
          <p:nvPr/>
        </p:nvSpPr>
        <p:spPr>
          <a:xfrm>
            <a:off x="728425" y="1178725"/>
            <a:ext cx="25077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Problem solving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Narration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Explorative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Questioning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Discussion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Drilling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Contemplation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Thinking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Reflection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Teaching while travelling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Teaching while travelling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" name="Google Shape;152;p24"/>
          <p:cNvSpPr txBox="1"/>
          <p:nvPr/>
        </p:nvSpPr>
        <p:spPr>
          <a:xfrm>
            <a:off x="4869625" y="1178725"/>
            <a:ext cx="3477900" cy="3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11.  Debate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12.  Activity based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13.  Practise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14.  Heuristic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15.  Play-way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16. Observation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17. Experimentation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18. Learning while doing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19. Self - education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20. Self- efforts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" name="Google Shape;153;p2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5"/>
          <p:cNvSpPr txBox="1"/>
          <p:nvPr/>
        </p:nvSpPr>
        <p:spPr>
          <a:xfrm>
            <a:off x="4797000" y="1254800"/>
            <a:ext cx="4166400" cy="23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Meaning 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A Feeling of love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Identification with one's own nation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Concept</a:t>
            </a:r>
            <a:endParaRPr b="1"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Promotes the interests of the particular nation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Preserves and fosters a nation’s tradition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Celebrations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9" name="Google Shape;159;p25"/>
          <p:cNvSpPr txBox="1"/>
          <p:nvPr/>
        </p:nvSpPr>
        <p:spPr>
          <a:xfrm>
            <a:off x="622425" y="2207900"/>
            <a:ext cx="3202500" cy="466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Universalism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0" name="Google Shape;160;p2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/>
        </p:nvSpPr>
        <p:spPr>
          <a:xfrm>
            <a:off x="275000" y="1130550"/>
            <a:ext cx="4166400" cy="28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 Meaning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Strength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Nature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Need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Universal facts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oncept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Universal illuminations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Normative perspectives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A broad outlook and knowledge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6" name="Google Shape;166;p26"/>
          <p:cNvSpPr txBox="1"/>
          <p:nvPr/>
        </p:nvSpPr>
        <p:spPr>
          <a:xfrm>
            <a:off x="617650" y="391075"/>
            <a:ext cx="3202500" cy="466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Universalism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" name="Google Shape;167;p26"/>
          <p:cNvSpPr txBox="1"/>
          <p:nvPr/>
        </p:nvSpPr>
        <p:spPr>
          <a:xfrm>
            <a:off x="5004200" y="1071575"/>
            <a:ext cx="3686100" cy="32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Celebration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World cancer day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International labour day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World water day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International women's day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World health day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World environment day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International health day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World aids day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p2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 txBox="1"/>
          <p:nvPr/>
        </p:nvSpPr>
        <p:spPr>
          <a:xfrm>
            <a:off x="3060825" y="166050"/>
            <a:ext cx="3202500" cy="7878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Universalism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Educational Thoughts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4" name="Google Shape;174;p27"/>
          <p:cNvSpPr txBox="1"/>
          <p:nvPr/>
        </p:nvSpPr>
        <p:spPr>
          <a:xfrm>
            <a:off x="604850" y="1564475"/>
            <a:ext cx="2899200" cy="27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Rabindranath Tagore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Complete manhood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Open-minded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“We”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Humanity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Sense of freedom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27"/>
          <p:cNvSpPr txBox="1"/>
          <p:nvPr/>
        </p:nvSpPr>
        <p:spPr>
          <a:xfrm>
            <a:off x="5507825" y="1525475"/>
            <a:ext cx="2953800" cy="28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Jiddu Krishnamurthi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Compassion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Free to live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Whole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Internal consciousness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Happily - peacefully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2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"/>
          <p:cNvSpPr txBox="1"/>
          <p:nvPr/>
        </p:nvSpPr>
        <p:spPr>
          <a:xfrm>
            <a:off x="5688775" y="1036675"/>
            <a:ext cx="4166400" cy="25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Meaning 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Separation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Freedom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Equality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Definition</a:t>
            </a:r>
            <a:endParaRPr b="1"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Ethics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Civil affairs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Secular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" name="Google Shape;182;p28"/>
          <p:cNvSpPr txBox="1"/>
          <p:nvPr/>
        </p:nvSpPr>
        <p:spPr>
          <a:xfrm>
            <a:off x="622425" y="2207900"/>
            <a:ext cx="3202500" cy="466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Secularism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28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9"/>
          <p:cNvSpPr txBox="1"/>
          <p:nvPr/>
        </p:nvSpPr>
        <p:spPr>
          <a:xfrm>
            <a:off x="4934725" y="125850"/>
            <a:ext cx="4166400" cy="42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Concept 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Freedom of religion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Freedom from religion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Dogmatic ideas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Celebration</a:t>
            </a:r>
            <a:endParaRPr b="1"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Diwali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Pongal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Dussehra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Christmas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Easter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Trinity sunday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Bakrid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Muharram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Ramadan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Google Shape;189;p29"/>
          <p:cNvSpPr txBox="1"/>
          <p:nvPr/>
        </p:nvSpPr>
        <p:spPr>
          <a:xfrm>
            <a:off x="622425" y="2207900"/>
            <a:ext cx="3202500" cy="466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Secularism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" name="Google Shape;190;p29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0"/>
          <p:cNvSpPr txBox="1"/>
          <p:nvPr/>
        </p:nvSpPr>
        <p:spPr>
          <a:xfrm>
            <a:off x="3060825" y="166050"/>
            <a:ext cx="3202500" cy="7878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Secularism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Educational Thoughts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30"/>
          <p:cNvSpPr txBox="1"/>
          <p:nvPr/>
        </p:nvSpPr>
        <p:spPr>
          <a:xfrm>
            <a:off x="604850" y="1564475"/>
            <a:ext cx="2899200" cy="27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Rabindranath Tagore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Self-realisation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Humanity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Core relation of objects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 development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Freedom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" name="Google Shape;197;p30"/>
          <p:cNvSpPr txBox="1"/>
          <p:nvPr/>
        </p:nvSpPr>
        <p:spPr>
          <a:xfrm>
            <a:off x="5507825" y="1525475"/>
            <a:ext cx="2953800" cy="28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Jiddu Krishnamurthi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Working efficiency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and developments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Self expressions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Interactive resources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Aesthetic opinion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" name="Google Shape;198;p30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1"/>
          <p:cNvSpPr txBox="1"/>
          <p:nvPr/>
        </p:nvSpPr>
        <p:spPr>
          <a:xfrm>
            <a:off x="4886325" y="192900"/>
            <a:ext cx="4497300" cy="47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Meaning 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Internal energetic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Emotional process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Goal and process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Mental reflectivity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Definition</a:t>
            </a:r>
            <a:endParaRPr b="1"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Learners unique human body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Foundational components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Physical intelligence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Concept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Education of the physical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Education of the vital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Education of the mind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Education of the psychic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Education of the spirit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4" name="Google Shape;204;p31"/>
          <p:cNvSpPr txBox="1"/>
          <p:nvPr/>
        </p:nvSpPr>
        <p:spPr>
          <a:xfrm>
            <a:off x="622425" y="2207900"/>
            <a:ext cx="3202500" cy="466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Integral Education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" name="Google Shape;205;p31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1136250" y="2314800"/>
            <a:ext cx="2233800" cy="51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2"/>
                </a:solidFill>
              </a:rPr>
              <a:t>Synopsis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5047050" y="846550"/>
            <a:ext cx="3471900" cy="26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Nationalism meaning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Nationalism concept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Universalism meaning and concept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Secularism meaning and concept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Tagore’s views on Education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Jiddu Krishnamurty’s views on Education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Integral Learning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2"/>
          <p:cNvSpPr txBox="1"/>
          <p:nvPr/>
        </p:nvSpPr>
        <p:spPr>
          <a:xfrm>
            <a:off x="3060825" y="166050"/>
            <a:ext cx="3202500" cy="7878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Integral 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Educational Thoughts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" name="Google Shape;211;p32"/>
          <p:cNvSpPr txBox="1"/>
          <p:nvPr/>
        </p:nvSpPr>
        <p:spPr>
          <a:xfrm>
            <a:off x="604850" y="1564475"/>
            <a:ext cx="2899200" cy="27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Rabindranath Tagore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Manifestation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Imagination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Yoga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 for humanity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Brotherhood 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" name="Google Shape;212;p32"/>
          <p:cNvSpPr txBox="1"/>
          <p:nvPr/>
        </p:nvSpPr>
        <p:spPr>
          <a:xfrm>
            <a:off x="5507825" y="1525475"/>
            <a:ext cx="2953800" cy="28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Jiddu </a:t>
            </a: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Krishnamurti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Inner peace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Discipline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Thinking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Equality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Language of technique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3" name="Google Shape;213;p32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3"/>
          <p:cNvSpPr txBox="1"/>
          <p:nvPr>
            <p:ph type="title"/>
          </p:nvPr>
        </p:nvSpPr>
        <p:spPr>
          <a:xfrm>
            <a:off x="943375" y="2111200"/>
            <a:ext cx="2233800" cy="51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2"/>
                </a:solidFill>
              </a:rPr>
              <a:t>Conclusion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219" name="Google Shape;219;p33"/>
          <p:cNvSpPr txBox="1"/>
          <p:nvPr/>
        </p:nvSpPr>
        <p:spPr>
          <a:xfrm>
            <a:off x="4890000" y="460775"/>
            <a:ext cx="3982500" cy="40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Education should seek to develop sensitivity in a child through direct experiences in nature right from the beginning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 -   Rabindranath Tagore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39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 is no end to education. It is not that you read a book, pass an examination, and finish with education. The whole of life, from the moment you are born to the moment you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die, is a process of learning.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-  Jiddu Krishnamurti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0" name="Google Shape;220;p33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4"/>
          <p:cNvSpPr txBox="1"/>
          <p:nvPr>
            <p:ph type="title"/>
          </p:nvPr>
        </p:nvSpPr>
        <p:spPr>
          <a:xfrm>
            <a:off x="578075" y="454225"/>
            <a:ext cx="31653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/>
              <a:t>Suggestive Readings</a:t>
            </a:r>
            <a:endParaRPr b="1"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</p:txBody>
      </p:sp>
      <p:sp>
        <p:nvSpPr>
          <p:cNvPr id="226" name="Google Shape;226;p34"/>
          <p:cNvSpPr txBox="1"/>
          <p:nvPr>
            <p:ph idx="1" type="body"/>
          </p:nvPr>
        </p:nvSpPr>
        <p:spPr>
          <a:xfrm>
            <a:off x="578075" y="1644075"/>
            <a:ext cx="7197300" cy="243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 u="sng">
                <a:solidFill>
                  <a:schemeClr val="hlink"/>
                </a:solidFill>
                <a:hlinkClick r:id="rId3"/>
              </a:rPr>
              <a:t>hhtps://av.m.wikipedia.org&gt;wiki&gt;universalism,nationalism,secularism</a:t>
            </a:r>
            <a:endParaRPr i="1" sz="1200"/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 u="sng">
                <a:solidFill>
                  <a:schemeClr val="hlink"/>
                </a:solidFill>
                <a:hlinkClick r:id="rId4"/>
              </a:rPr>
              <a:t>Book ‘Great Educationalists’ by Dr.Girish pachauri, Vinay Rakheja publishers, R.Lall BookDepot</a:t>
            </a:r>
            <a:endParaRPr i="1" sz="1200"/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/>
              <a:t>Herzberger, Radhika, “Education and Indian Nationalism” Retrieved oct 10, 2018, </a:t>
            </a:r>
            <a:r>
              <a:rPr i="1" lang="en" sz="1200" u="sng">
                <a:solidFill>
                  <a:schemeClr val="hlink"/>
                </a:solidFill>
                <a:hlinkClick r:id="rId5"/>
              </a:rPr>
              <a:t>www.journal.kfonline.org</a:t>
            </a:r>
            <a:r>
              <a:rPr i="1" lang="en" sz="1200"/>
              <a:t> </a:t>
            </a:r>
            <a:endParaRPr i="1" sz="12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27" name="Google Shape;227;p34" title="beethovens_silenc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575500" y="4715725"/>
            <a:ext cx="230125" cy="230125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34"/>
          <p:cNvSpPr txBox="1"/>
          <p:nvPr/>
        </p:nvSpPr>
        <p:spPr>
          <a:xfrm>
            <a:off x="2398025" y="48105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/>
        </p:nvSpPr>
        <p:spPr>
          <a:xfrm>
            <a:off x="665300" y="1018625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Objectives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665300" y="310515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Outcomes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4572000" y="981950"/>
            <a:ext cx="4572000" cy="11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Identify the causes that led to the rise in India and globe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Trace the emergency of India and Global level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Discuss the various movement in India and also in global level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4572300" y="2790625"/>
            <a:ext cx="4572000" cy="14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Analysis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nationalism, universalism and secularism.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Distinguish various celebration and important events.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Compares the thoughts of Rabindranath Tagore and J. Krishnamurty.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4797000" y="531500"/>
            <a:ext cx="4166400" cy="38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Meaning 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A Feeling of love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Identificatio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 wi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 one's own nation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Concept</a:t>
            </a:r>
            <a:endParaRPr b="1"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Promotes the interests of the particular nation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Preserves and fosters a nation’s tradition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Celebrations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 works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Santiniketan - Abode of Welfare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Path Bhawan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Vishwa Bharati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622425" y="1966150"/>
            <a:ext cx="3202500" cy="932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Nationalism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 with respect to 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Rabindranath Tagore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/>
        </p:nvSpPr>
        <p:spPr>
          <a:xfrm>
            <a:off x="611700" y="380250"/>
            <a:ext cx="3202500" cy="932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Nationalism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 with respect to 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Rabindranath Tagore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4768450" y="128600"/>
            <a:ext cx="4189800" cy="39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Philosophy</a:t>
            </a:r>
            <a:endParaRPr b="1"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Naturalism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Humanism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Principles of Freedom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Principles of creative self-expression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Active communication with nature and man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Nature as a great teacher - a naturalist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Dimension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Physical development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Intellectual development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Spiritual development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Harmonious development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Utilitarian development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Development of harmony between individual and society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525075" y="1789500"/>
            <a:ext cx="34932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Goals</a:t>
            </a: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produce holistic individuals through interaction and integration with the environment.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/>
        </p:nvSpPr>
        <p:spPr>
          <a:xfrm>
            <a:off x="503625" y="150350"/>
            <a:ext cx="2807400" cy="3120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Tagore’s content and curriculum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1508325" y="326225"/>
            <a:ext cx="1595700" cy="125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Eternal Values</a:t>
            </a:r>
            <a:endParaRPr b="1"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Truth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Goodness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Beauty</a:t>
            </a:r>
            <a:endParaRPr b="1"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5607575" y="1148150"/>
            <a:ext cx="2410200" cy="3120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Teacher’s Role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5661150" y="1597800"/>
            <a:ext cx="2410200" cy="19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Demonstrator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 and affection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Sympathy and affection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Constructive activities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Motivator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Facilitator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Disseminator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Commitment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responsibility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503625" y="1729925"/>
            <a:ext cx="2807400" cy="5016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Tagore’s idea on activities and occupation in education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1051125" y="223152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Dancing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Dramatics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Music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Games and sports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Drawing and painting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Excursion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Agriculture and gardening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Regional study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Laboratory work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 and community services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/>
        </p:nvSpPr>
        <p:spPr>
          <a:xfrm>
            <a:off x="2915575" y="455250"/>
            <a:ext cx="3202500" cy="3483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Tagore’s method of teaching</a:t>
            </a:r>
            <a:endParaRPr b="1" sz="1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9"/>
          <p:cNvSpPr txBox="1"/>
          <p:nvPr/>
        </p:nvSpPr>
        <p:spPr>
          <a:xfrm>
            <a:off x="728425" y="1178725"/>
            <a:ext cx="210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Lecture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Narration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Explanation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Questioning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Discussion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Drilling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Contemplation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Thinking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Reflection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Roboto"/>
              <a:buAutoNum type="arabicPeriod"/>
            </a:pPr>
            <a:r>
              <a:rPr lang="en" sz="17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Teaching while travelling</a:t>
            </a:r>
            <a:endParaRPr sz="17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4869625" y="1178725"/>
            <a:ext cx="3477900" cy="3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11.  Debate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12.  Activity based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13.  Practise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14.  Heuristic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15.  Play-way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16. Observation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17. Experimentation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18. Learning while doing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19. Self - education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20. Self- efforts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/>
          <p:nvPr/>
        </p:nvSpPr>
        <p:spPr>
          <a:xfrm>
            <a:off x="4797000" y="531500"/>
            <a:ext cx="4166400" cy="38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Meaning 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Belonging to a particular group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Particular class of society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Concept</a:t>
            </a:r>
            <a:endParaRPr b="1"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Spreading like fire all over the world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Wider powers - greater enrichment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patriotic spirit - class and race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consciousness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Sovereign governments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622425" y="1966150"/>
            <a:ext cx="3202500" cy="932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Nationalism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 with respect to 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Jiddu Krishnamurthi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p20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/>
          <p:nvPr/>
        </p:nvSpPr>
        <p:spPr>
          <a:xfrm>
            <a:off x="4797000" y="531500"/>
            <a:ext cx="4166400" cy="38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Aim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Whole person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a whole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Within a whole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Philosophy</a:t>
            </a:r>
            <a:endParaRPr b="1"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Change should come from you : From within you   Because you are the seed of change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 Purpose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prepare people for life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Feel free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Think freely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Google Shape;124;p21"/>
          <p:cNvSpPr txBox="1"/>
          <p:nvPr/>
        </p:nvSpPr>
        <p:spPr>
          <a:xfrm>
            <a:off x="622425" y="1966150"/>
            <a:ext cx="3202500" cy="932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Nationalism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 with respect to 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Jiddu Krishnamurthi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21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